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313" r:id="rId3"/>
    <p:sldId id="256" r:id="rId4"/>
    <p:sldId id="300" r:id="rId5"/>
    <p:sldId id="308" r:id="rId6"/>
    <p:sldId id="305" r:id="rId7"/>
    <p:sldId id="257" r:id="rId8"/>
    <p:sldId id="309" r:id="rId9"/>
    <p:sldId id="310" r:id="rId10"/>
    <p:sldId id="296" r:id="rId11"/>
    <p:sldId id="286" r:id="rId12"/>
    <p:sldId id="287" r:id="rId13"/>
    <p:sldId id="299" r:id="rId14"/>
    <p:sldId id="306" r:id="rId15"/>
    <p:sldId id="302" r:id="rId16"/>
    <p:sldId id="288" r:id="rId17"/>
    <p:sldId id="290" r:id="rId18"/>
    <p:sldId id="293" r:id="rId19"/>
    <p:sldId id="295" r:id="rId20"/>
    <p:sldId id="301" r:id="rId21"/>
    <p:sldId id="303" r:id="rId22"/>
    <p:sldId id="311" r:id="rId23"/>
    <p:sldId id="294" r:id="rId24"/>
    <p:sldId id="291" r:id="rId25"/>
    <p:sldId id="307" r:id="rId26"/>
    <p:sldId id="260" r:id="rId27"/>
    <p:sldId id="27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99"/>
    <a:srgbClr val="FF6600"/>
    <a:srgbClr val="FF9933"/>
    <a:srgbClr val="0033CC"/>
    <a:srgbClr val="000000"/>
    <a:srgbClr val="FF9900"/>
    <a:srgbClr val="339966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07" autoAdjust="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D17FF-406C-453C-85D8-7C86D9623215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E6E0C-FD67-4226-AE0E-960855D52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4B84-E64F-422D-8BB5-AEBEEE8A268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9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84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2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79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64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21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654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187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4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609600"/>
            <a:ext cx="2688125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4451212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763702"/>
            <a:ext cx="2456813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4451212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547807"/>
            <a:ext cx="760634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695010"/>
            <a:ext cx="738401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57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8249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950" y="88479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8537" y="292825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7247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38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95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818215"/>
            <a:ext cx="2504979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818215"/>
            <a:ext cx="2504979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818215"/>
            <a:ext cx="2504979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68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97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388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71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22F522-C1AC-42A5-A1E4-E0ABC91D70C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FF077B-23C6-4495-BDDC-C6D40DF7236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5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342900"/>
            <a:fld id="{A1E07B7E-9C6B-43DC-A29A-2D22C7A18F7A}" type="datetimeFigureOut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8/15/2017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342900"/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342900"/>
            <a:fld id="{A6627B25-358E-4B70-99B4-B4CD39D05C23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defTabSz="342900"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323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2501" y="3195316"/>
            <a:ext cx="4807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To provide a </a:t>
            </a:r>
            <a:r>
              <a:rPr lang="en-US" dirty="0">
                <a:solidFill>
                  <a:srgbClr val="00FFFF">
                    <a:alpha val="0"/>
                  </a:srgbClr>
                </a:solidFill>
                <a:latin typeface="Calibri" panose="020F0502020204030204"/>
              </a:rPr>
              <a:t>safe, efficient, environmentally sound and fiscally responsible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transportation system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" panose="020F0502020204030204"/>
              </a:rPr>
              <a:t>that delivers economic opportunity and enhances the quality of life in Kentucky.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2501" y="3195316"/>
            <a:ext cx="4807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To provide a </a:t>
            </a:r>
            <a:r>
              <a:rPr lang="en-US" dirty="0">
                <a:solidFill>
                  <a:srgbClr val="FF9900"/>
                </a:solidFill>
                <a:latin typeface="Calibri" panose="020F0502020204030204"/>
              </a:rPr>
              <a:t>safe, efficient, environmentally sound and fiscally responsible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transportation system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" panose="020F0502020204030204"/>
              </a:rPr>
              <a:t>that delivers economic opportunity and enhances the quality of life in Kentucky.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2501" y="3195316"/>
            <a:ext cx="4807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To provide a </a:t>
            </a:r>
            <a:r>
              <a:rPr lang="en-US" dirty="0">
                <a:solidFill>
                  <a:srgbClr val="FF9900">
                    <a:alpha val="0"/>
                  </a:srgbClr>
                </a:solidFill>
                <a:latin typeface="Calibri" panose="020F0502020204030204"/>
              </a:rPr>
              <a:t>safe, efficient, environmentally sound and fiscally responsible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transportation system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srgbClr val="00FFFF">
                    <a:alpha val="0"/>
                  </a:srgbClr>
                </a:solidFill>
                <a:latin typeface="Calibri" panose="020F0502020204030204"/>
              </a:rPr>
              <a:t>that delivers economic opportunity and enhances the quality of life in Kentucky.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4555" y="1599466"/>
            <a:ext cx="7886700" cy="9941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3300" b="1" dirty="0">
                <a:solidFill>
                  <a:prstClr val="white"/>
                </a:solidFill>
                <a:latin typeface="Calisto MT" panose="02040603050505030304"/>
              </a:rPr>
              <a:t>KYTC Mission</a:t>
            </a:r>
            <a:endParaRPr lang="en-US" sz="3300" b="1" dirty="0">
              <a:solidFill>
                <a:prstClr val="white"/>
              </a:solidFill>
              <a:latin typeface="Calisto MT" panose="02040603050505030304"/>
            </a:endParaRPr>
          </a:p>
        </p:txBody>
      </p:sp>
    </p:spTree>
    <p:extLst>
      <p:ext uri="{BB962C8B-B14F-4D97-AF65-F5344CB8AC3E}">
        <p14:creationId xmlns:p14="http://schemas.microsoft.com/office/powerpoint/2010/main" val="739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95300" y="685800"/>
            <a:ext cx="8229600" cy="7802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676400"/>
            <a:ext cx="8458200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2900" dirty="0" smtClean="0">
                <a:latin typeface="+mj-lt"/>
              </a:rPr>
              <a:t>Funding for this project is currently scheduled in the 2016-2022 Six-Year Plan at the following levels: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 2"/>
              <a:buNone/>
            </a:pPr>
            <a:r>
              <a:rPr lang="en-US" dirty="0" smtClean="0">
                <a:latin typeface="+mj-lt"/>
              </a:rPr>
              <a:t>	</a:t>
            </a:r>
            <a:r>
              <a:rPr lang="en-US" sz="2200" dirty="0" smtClean="0">
                <a:latin typeface="+mj-lt"/>
              </a:rPr>
              <a:t>PROJECT:  </a:t>
            </a:r>
            <a:r>
              <a:rPr lang="en-US" sz="2200" i="1" dirty="0" smtClean="0">
                <a:latin typeface="+mj-lt"/>
              </a:rPr>
              <a:t>WIDEN SOUTHBOUND HURSTBOURNE LANE TO 3 LANES FROM LINN STATION RD TO EDEN AVE.</a:t>
            </a:r>
            <a:r>
              <a:rPr lang="en-US" sz="1600" i="1" dirty="0" smtClean="0">
                <a:latin typeface="+mj-lt"/>
              </a:rPr>
              <a:t> </a:t>
            </a:r>
          </a:p>
          <a:p>
            <a:pPr>
              <a:buFont typeface="Wingdings 2"/>
              <a:buNone/>
            </a:pPr>
            <a:r>
              <a:rPr lang="en-US" sz="2400" dirty="0" smtClean="0">
                <a:latin typeface="+mj-lt"/>
              </a:rPr>
              <a:t> 		</a:t>
            </a:r>
            <a:r>
              <a:rPr lang="en-US" sz="2400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PHASE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      </a:t>
            </a:r>
            <a:r>
              <a:rPr lang="en-US" sz="2400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FUNDING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	      </a:t>
            </a:r>
            <a:r>
              <a:rPr lang="en-US" sz="2400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FISCAL YEAR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	  </a:t>
            </a:r>
            <a:r>
              <a:rPr lang="en-US" sz="2400" u="sng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AMOUNT</a:t>
            </a:r>
          </a:p>
          <a:p>
            <a:pPr>
              <a:buFont typeface="Wingdings 2"/>
              <a:buNone/>
            </a:pPr>
            <a:r>
              <a:rPr lang="en-US" sz="2400" dirty="0" smtClean="0">
                <a:latin typeface="+mj-lt"/>
              </a:rPr>
              <a:t>	RIGHT OF WAY	SPP		2017	 	$ 2,960,000</a:t>
            </a:r>
          </a:p>
          <a:p>
            <a:pPr>
              <a:buFont typeface="Wingdings 2"/>
              <a:buNone/>
            </a:pPr>
            <a:r>
              <a:rPr lang="en-US" sz="2400" dirty="0" smtClean="0">
                <a:latin typeface="+mj-lt"/>
              </a:rPr>
              <a:t>	UTILITIES		SPP		2017	 	$ 3,140,000</a:t>
            </a:r>
          </a:p>
          <a:p>
            <a:pPr>
              <a:buFont typeface="Wingdings 2"/>
              <a:buNone/>
            </a:pPr>
            <a:r>
              <a:rPr lang="en-US" sz="2400" dirty="0" smtClean="0">
                <a:latin typeface="+mj-lt"/>
              </a:rPr>
              <a:t>	CONSTRUCTION	SPP		2018	 	</a:t>
            </a:r>
            <a:r>
              <a:rPr lang="en-US" sz="2400" u="sng" dirty="0" smtClean="0">
                <a:solidFill>
                  <a:srgbClr val="0070C0"/>
                </a:solidFill>
                <a:latin typeface="+mj-lt"/>
              </a:rPr>
              <a:t>$ 6,850,000*</a:t>
            </a:r>
            <a:r>
              <a:rPr lang="en-US" sz="2400" dirty="0" smtClean="0">
                <a:latin typeface="+mj-lt"/>
              </a:rPr>
              <a:t> </a:t>
            </a:r>
          </a:p>
          <a:p>
            <a:pPr marL="0" indent="0">
              <a:buFont typeface="Wingdings 2"/>
              <a:buNone/>
            </a:pPr>
            <a:r>
              <a:rPr lang="en-US" sz="2400" dirty="0" smtClean="0">
                <a:latin typeface="+mj-lt"/>
              </a:rPr>
              <a:t>							</a:t>
            </a:r>
            <a:r>
              <a:rPr lang="en-US" sz="2400" b="1" dirty="0" smtClean="0">
                <a:latin typeface="+mj-lt"/>
              </a:rPr>
              <a:t>$12,950,000</a:t>
            </a:r>
          </a:p>
          <a:p>
            <a:pPr marL="0" indent="0">
              <a:buFont typeface="Wingdings 2"/>
              <a:buNone/>
            </a:pPr>
            <a:endParaRPr lang="en-US" sz="2400" b="1" dirty="0"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* Current construction cost is estimated at $5.1 million.</a:t>
            </a:r>
            <a:endParaRPr lang="en-US" sz="2400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6231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r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TRAFFIC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76400"/>
            <a:ext cx="8229600" cy="434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Average Daily Traffic in vehicles per day (from KIPDA website)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2015: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33,200 - 37,100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Average Daily Traffic in vehicles per day (from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2004 forecast)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45,600 - 48,100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%T: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8.9 - 9.3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en-US" sz="3200" b="1" dirty="0"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780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609600"/>
            <a:ext cx="8229600" cy="7802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2017 CRASH ANALYSIS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389888"/>
            <a:ext cx="8229600" cy="539826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Char char="t"/>
              <a:tabLst/>
              <a:defRPr/>
            </a:pPr>
            <a:r>
              <a:rPr lang="en-US" sz="2600" dirty="0" smtClean="0">
                <a:latin typeface="+mj-lt"/>
              </a:rPr>
              <a:t>519 crashes from 2011 to 2015.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t"/>
              <a:tabLst/>
              <a:defRPr/>
            </a:pPr>
            <a:r>
              <a:rPr lang="en-US" sz="2600" dirty="0" smtClean="0">
                <a:latin typeface="+mj-lt"/>
              </a:rPr>
              <a:t>Developed crash diagrams for each intersection and applied Crash Modification Factors (CMFs) identified from the CMF clearinghouse.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Char char="t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Move southbound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U-turn from Seaton Springs to Stone Creek Parkway and allowed left turns. This direct movement could reduce circuitous travel and reduce travel distances for U-turns originating from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Wessex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Place.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Wingdings" pitchFamily="2" charset="2"/>
              <a:buChar char="t"/>
              <a:tabLst/>
              <a:defRPr/>
            </a:pPr>
            <a:r>
              <a:rPr lang="en-US" sz="2600" noProof="0" dirty="0" smtClean="0">
                <a:latin typeface="+mj-lt"/>
              </a:rPr>
              <a:t>Reduce the large curb radius from eastbound Whittington Parkway to southbound Hurstbourne Lane to eliminate the appearance of a free flow right turn movement.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1780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17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CRASH STUDY CHANGES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8" b="23141"/>
          <a:stretch/>
        </p:blipFill>
        <p:spPr>
          <a:xfrm>
            <a:off x="114300" y="4191000"/>
            <a:ext cx="8915400" cy="2600325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5" b="23244"/>
          <a:stretch/>
        </p:blipFill>
        <p:spPr>
          <a:xfrm>
            <a:off x="114300" y="1384917"/>
            <a:ext cx="8915400" cy="2674621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4300" y="3657600"/>
            <a:ext cx="3390900" cy="4019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Previous Design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4300" y="6421291"/>
            <a:ext cx="3390900" cy="4019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Current Design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743412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CRASH STUDY CHANGES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1066800" y="1524000"/>
            <a:ext cx="3200400" cy="5189953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4724400" y="1524000"/>
            <a:ext cx="3184105" cy="5163528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43651" y="6312015"/>
            <a:ext cx="2461549" cy="4019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Existing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4400" y="6285590"/>
            <a:ext cx="2461549" cy="4019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Current Design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2175519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grayscl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PROCESS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50292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SzPct val="80000"/>
              <a:buFont typeface="Wingdings" pitchFamily="2" charset="2"/>
              <a:buChar char="t"/>
            </a:pPr>
            <a:r>
              <a:rPr lang="en-US" dirty="0" smtClean="0">
                <a:latin typeface="+mj-lt"/>
              </a:rPr>
              <a:t>Preliminary Prioritization System score was favorable. Capacity and safety were identified as critical factors.</a:t>
            </a:r>
          </a:p>
          <a:p>
            <a:pPr>
              <a:buClr>
                <a:schemeClr val="tx2"/>
              </a:buClr>
              <a:buSzPct val="80000"/>
              <a:buFont typeface="Wingdings" pitchFamily="2" charset="2"/>
              <a:buChar char="t"/>
            </a:pPr>
            <a:r>
              <a:rPr lang="en-US" dirty="0" smtClean="0">
                <a:latin typeface="+mj-lt"/>
              </a:rPr>
              <a:t>State Highway Engineer’s Office requested cost savings options be developed to reduce the </a:t>
            </a:r>
            <a:r>
              <a:rPr lang="en-US" b="1" u="sng" dirty="0" smtClean="0">
                <a:latin typeface="+mj-lt"/>
              </a:rPr>
              <a:t>total</a:t>
            </a:r>
            <a:r>
              <a:rPr lang="en-US" dirty="0" smtClean="0">
                <a:latin typeface="+mj-lt"/>
              </a:rPr>
              <a:t> project costs as much as possible and advance the project to letting in 2017.</a:t>
            </a:r>
          </a:p>
          <a:p>
            <a:pPr>
              <a:buClr>
                <a:schemeClr val="tx2"/>
              </a:buClr>
              <a:buSzPct val="80000"/>
              <a:buFont typeface="Wingdings" pitchFamily="2" charset="2"/>
              <a:buChar char="t"/>
            </a:pPr>
            <a:r>
              <a:rPr lang="en-US" dirty="0" smtClean="0">
                <a:latin typeface="+mj-lt"/>
              </a:rPr>
              <a:t>Environmental Document could be reevaluated to make the project eligible for Federal funding.</a:t>
            </a:r>
          </a:p>
          <a:p>
            <a:pPr>
              <a:buClr>
                <a:schemeClr val="tx2"/>
              </a:buClr>
              <a:buSzPct val="80000"/>
              <a:buFont typeface="Wingdings" pitchFamily="2" charset="2"/>
              <a:buChar char="t"/>
            </a:pPr>
            <a:r>
              <a:rPr lang="en-US" dirty="0" smtClean="0">
                <a:latin typeface="+mj-lt"/>
              </a:rPr>
              <a:t>District 5 and GRW worked together to develop cost savings options.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0460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PROCESS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61983"/>
            <a:ext cx="8229600" cy="43434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dirty="0" smtClean="0">
                <a:latin typeface="+mj-lt"/>
              </a:rPr>
              <a:t>Cost Savings Options:</a:t>
            </a: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101000"/>
              <a:buNone/>
            </a:pPr>
            <a:r>
              <a:rPr lang="en-US" b="1" dirty="0" smtClean="0">
                <a:latin typeface="+mj-lt"/>
              </a:rPr>
              <a:t>Reduce the Scope: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/>
            </a:pPr>
            <a:r>
              <a:rPr lang="en-US" dirty="0" smtClean="0">
                <a:latin typeface="+mj-lt"/>
              </a:rPr>
              <a:t>Adjust the project limits to end the project at the Shelbyville Road intersection, excluding 3-legs of improvements.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/>
            </a:pPr>
            <a:r>
              <a:rPr lang="en-US" dirty="0" smtClean="0">
                <a:latin typeface="+mj-lt"/>
              </a:rPr>
              <a:t>Remove access management component.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/>
            </a:pP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72788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25000" t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PROCESS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83206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dirty="0" smtClean="0">
                <a:latin typeface="+mj-lt"/>
              </a:rPr>
              <a:t>Cost Savings Options:</a:t>
            </a: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b="1" dirty="0" smtClean="0">
                <a:latin typeface="+mj-lt"/>
              </a:rPr>
              <a:t>Revise the design: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 startAt="3"/>
            </a:pPr>
            <a:r>
              <a:rPr lang="en-US" dirty="0" smtClean="0">
                <a:latin typeface="+mj-lt"/>
              </a:rPr>
              <a:t>Eliminate </a:t>
            </a:r>
            <a:r>
              <a:rPr lang="en-US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sidewalk segments </a:t>
            </a:r>
            <a:r>
              <a:rPr lang="en-US" dirty="0">
                <a:latin typeface="+mj-lt"/>
              </a:rPr>
              <a:t>along the </a:t>
            </a:r>
            <a:r>
              <a:rPr lang="en-US" dirty="0" smtClean="0">
                <a:latin typeface="+mj-lt"/>
              </a:rPr>
              <a:t>east </a:t>
            </a:r>
            <a:r>
              <a:rPr lang="en-US" dirty="0">
                <a:latin typeface="+mj-lt"/>
              </a:rPr>
              <a:t>side of the project.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 startAt="3"/>
            </a:pPr>
            <a:r>
              <a:rPr lang="en-US" dirty="0">
                <a:latin typeface="+mj-lt"/>
              </a:rPr>
              <a:t>Replace the urban curb, gutter and border with a rural paved shoulder.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 startAt="3"/>
            </a:pPr>
            <a:r>
              <a:rPr lang="en-US" dirty="0" smtClean="0">
                <a:latin typeface="+mj-lt"/>
              </a:rPr>
              <a:t>Change the raised medians to depressed medians where possible.</a:t>
            </a: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 startAt="3"/>
            </a:pPr>
            <a:r>
              <a:rPr lang="en-US" dirty="0" smtClean="0">
                <a:latin typeface="+mj-lt"/>
              </a:rPr>
              <a:t>Optimize the pavement design.</a:t>
            </a:r>
            <a:endParaRPr lang="en-US" dirty="0">
              <a:latin typeface="+mj-lt"/>
            </a:endParaRPr>
          </a:p>
          <a:p>
            <a:pPr marL="457200" indent="-457200">
              <a:spcAft>
                <a:spcPts val="1800"/>
              </a:spcAft>
              <a:buClr>
                <a:schemeClr val="tx2"/>
              </a:buClr>
              <a:buSzPct val="101000"/>
              <a:buFont typeface="+mj-lt"/>
              <a:buAutoNum type="alphaUcPeriod" startAt="3"/>
            </a:pP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21026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PROCESS</a:t>
            </a:r>
            <a:endParaRPr lang="en-US" sz="4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82549"/>
              </p:ext>
            </p:extLst>
          </p:nvPr>
        </p:nvGraphicFramePr>
        <p:xfrm>
          <a:off x="457201" y="1600200"/>
          <a:ext cx="8229599" cy="426719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98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31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DESIGN</a:t>
                      </a:r>
                      <a:r>
                        <a:rPr lang="en-US" baseline="0" dirty="0" smtClean="0">
                          <a:latin typeface="+mj-lt"/>
                        </a:rPr>
                        <a:t> CRITERIA</a:t>
                      </a:r>
                      <a:endParaRPr lang="en-US" dirty="0" smtClean="0"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GUIDANCE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MIN or MAX (Urban/Rural)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UNFLEXED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(Urban)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FLEXED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(Rural)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2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Design Speed (mph)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smtClean="0">
                          <a:latin typeface="+mj-lt"/>
                        </a:rPr>
                        <a:t>Lane</a:t>
                      </a:r>
                      <a:r>
                        <a:rPr lang="en-US" baseline="0" smtClean="0">
                          <a:latin typeface="+mj-lt"/>
                        </a:rPr>
                        <a:t> </a:t>
                      </a:r>
                      <a:r>
                        <a:rPr lang="en-US" baseline="0" dirty="0" smtClean="0">
                          <a:latin typeface="+mj-lt"/>
                        </a:rPr>
                        <a:t>width (feet</a:t>
                      </a:r>
                      <a:r>
                        <a:rPr lang="en-US" dirty="0" smtClean="0">
                          <a:latin typeface="+mj-lt"/>
                        </a:rPr>
                        <a:t>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11/12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11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11*</a:t>
                      </a:r>
                      <a:endParaRPr lang="en-US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Shoulder width (ft.)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8 (2 paved)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N/A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4 (2 paved)*</a:t>
                      </a:r>
                      <a:endParaRPr lang="en-US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Max. Grade (%)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7.0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3.2%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3.2%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Horiz</a:t>
                      </a:r>
                      <a:r>
                        <a:rPr lang="en-US" dirty="0" smtClean="0">
                          <a:latin typeface="+mj-lt"/>
                        </a:rPr>
                        <a:t>. Radius </a:t>
                      </a:r>
                      <a:r>
                        <a:rPr lang="en-US" baseline="0" dirty="0" smtClean="0">
                          <a:latin typeface="+mj-lt"/>
                        </a:rPr>
                        <a:t>(min. ft.)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711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11,460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+mj-lt"/>
                        </a:rPr>
                        <a:t>11,460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Stopping Sight Distance (ft.)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360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436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436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5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Border Area (ft.)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8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10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N/A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457200" y="6019798"/>
            <a:ext cx="8305800" cy="4572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Font typeface="Wingdings 2"/>
              <a:buNone/>
            </a:pP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* Two design variances will be needed.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10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648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TYPICAL SECTIONS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8" y="1267847"/>
            <a:ext cx="8676644" cy="26029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8" y="4016049"/>
            <a:ext cx="8676644" cy="2602993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3599330"/>
            <a:ext cx="8229600" cy="5430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Font typeface="Wingdings 2"/>
              <a:buNone/>
            </a:pPr>
            <a:r>
              <a:rPr lang="en-US" dirty="0" smtClean="0">
                <a:latin typeface="+mj-lt"/>
              </a:rPr>
              <a:t>UNFLEXED</a:t>
            </a:r>
            <a:endParaRPr lang="en-US" sz="2400" dirty="0" smtClean="0">
              <a:latin typeface="+mj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6251567"/>
            <a:ext cx="8229600" cy="5430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Font typeface="Wingdings 2"/>
              <a:buNone/>
            </a:pPr>
            <a:r>
              <a:rPr lang="en-US" dirty="0" smtClean="0">
                <a:latin typeface="+mj-lt"/>
              </a:rPr>
              <a:t>FLEXED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2098078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848" y="838200"/>
            <a:ext cx="7699248" cy="2562664"/>
          </a:xfrm>
        </p:spPr>
        <p:txBody>
          <a:bodyPr>
            <a:normAutofit/>
          </a:bodyPr>
          <a:lstStyle/>
          <a:p>
            <a:r>
              <a:rPr lang="en-US" dirty="0" smtClean="0"/>
              <a:t>2017 KYTC Partnering</a:t>
            </a:r>
            <a:br>
              <a:rPr lang="en-US" dirty="0" smtClean="0"/>
            </a:br>
            <a:r>
              <a:rPr lang="en-US" sz="4800" dirty="0" smtClean="0">
                <a:solidFill>
                  <a:schemeClr val="accent6"/>
                </a:solidFill>
              </a:rPr>
              <a:t>“Have you been </a:t>
            </a:r>
            <a:r>
              <a:rPr lang="en-US" sz="4800" dirty="0" err="1" smtClean="0">
                <a:solidFill>
                  <a:schemeClr val="accent6"/>
                </a:solidFill>
              </a:rPr>
              <a:t>FLEXed</a:t>
            </a:r>
            <a:r>
              <a:rPr lang="en-US" sz="4800" dirty="0" smtClean="0">
                <a:solidFill>
                  <a:schemeClr val="accent6"/>
                </a:solidFill>
              </a:rPr>
              <a:t>,</a:t>
            </a:r>
            <a:br>
              <a:rPr lang="en-US" sz="4800" dirty="0" smtClean="0">
                <a:solidFill>
                  <a:schemeClr val="accent6"/>
                </a:solidFill>
              </a:rPr>
            </a:br>
            <a:r>
              <a:rPr lang="en-US" sz="4800" dirty="0" smtClean="0">
                <a:solidFill>
                  <a:schemeClr val="accent6"/>
                </a:solidFill>
              </a:rPr>
              <a:t>Who’s Next?”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3505200"/>
            <a:ext cx="3282696" cy="10386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HURSTBOURNE PARKWAY</a:t>
            </a:r>
          </a:p>
          <a:p>
            <a:r>
              <a:rPr lang="en-US" dirty="0" smtClean="0"/>
              <a:t>5-344.01</a:t>
            </a:r>
            <a:endParaRPr lang="en-US" dirty="0"/>
          </a:p>
        </p:txBody>
      </p:sp>
      <p:pic>
        <p:nvPicPr>
          <p:cNvPr id="12" name="Picture 11" descr="KYTC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8948" y="4649299"/>
            <a:ext cx="1447800" cy="1524051"/>
          </a:xfrm>
          <a:prstGeom prst="rect">
            <a:avLst/>
          </a:prstGeom>
        </p:spPr>
      </p:pic>
      <p:pic>
        <p:nvPicPr>
          <p:cNvPr id="7" name="Picture 13" descr="I:\4183_WhitUS25W\Phase 1\Documents\Meetings\CAC Mtg 1\PowerPoint\Logos\GRW_EAG_White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11" y="5257800"/>
            <a:ext cx="1752600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2" y="3073195"/>
            <a:ext cx="4103145" cy="310015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04800" y="6202847"/>
            <a:ext cx="4419600" cy="50275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“</a:t>
            </a:r>
            <a:r>
              <a:rPr lang="en-US" sz="2000" dirty="0" smtClean="0">
                <a:latin typeface="+mj-lt"/>
              </a:rPr>
              <a:t>We’re here to FLEX you up!”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686800" cy="4344204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5648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EXAMPLE DESIGN COMPARISON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5771067"/>
            <a:ext cx="3390900" cy="4019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UNFLEXED Design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109118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686799" cy="4344204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5648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EXAMPLE DESIGN COMPARISON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5771067"/>
            <a:ext cx="3390900" cy="4019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FLEXED Design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0419153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RESULTS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8305800" cy="49276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2400" dirty="0" smtClean="0">
                <a:latin typeface="+mj-lt"/>
              </a:rPr>
              <a:t>Summary:</a:t>
            </a: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endParaRPr lang="en-US" sz="2400" dirty="0">
              <a:latin typeface="+mj-lt"/>
            </a:endParaRP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endParaRPr lang="en-US" sz="2400" dirty="0" smtClean="0">
              <a:latin typeface="+mj-lt"/>
            </a:endParaRP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endParaRPr lang="en-US" sz="2400" dirty="0">
              <a:latin typeface="+mj-lt"/>
            </a:endParaRP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endParaRPr lang="en-US" sz="2400" dirty="0" smtClean="0">
              <a:latin typeface="+mj-lt"/>
            </a:endParaRP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endParaRPr lang="en-US" sz="2400" dirty="0">
              <a:latin typeface="+mj-lt"/>
            </a:endParaRP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80000"/>
              <a:buNone/>
            </a:pPr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*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Jeopardized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fulfilling the project purpose and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need and was considered</a:t>
            </a:r>
          </a:p>
          <a:p>
            <a:pPr marL="0" indent="0">
              <a:spcBef>
                <a:spcPts val="0"/>
              </a:spcBef>
              <a:buClr>
                <a:schemeClr val="tx2"/>
              </a:buClr>
              <a:buSzPct val="80000"/>
              <a:buNone/>
            </a:pP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    undesirable 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by the Project </a:t>
            </a:r>
            <a:r>
              <a:rPr lang="en-US" sz="2000" dirty="0" smtClean="0">
                <a:solidFill>
                  <a:srgbClr val="C00000"/>
                </a:solidFill>
                <a:latin typeface="+mj-lt"/>
              </a:rPr>
              <a:t>Team.</a:t>
            </a:r>
          </a:p>
          <a:p>
            <a:pPr marL="0" indent="0">
              <a:spcAft>
                <a:spcPts val="1800"/>
              </a:spcAft>
              <a:buClr>
                <a:schemeClr val="tx2"/>
              </a:buClr>
              <a:buSzPct val="101000"/>
              <a:buNone/>
            </a:pPr>
            <a:endParaRPr lang="en-US" sz="3200" dirty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767012"/>
              </p:ext>
            </p:extLst>
          </p:nvPr>
        </p:nvGraphicFramePr>
        <p:xfrm>
          <a:off x="495300" y="2057400"/>
          <a:ext cx="8229599" cy="3144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OPTION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DESCRIPTION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SAVINGS</a:t>
                      </a:r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A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+mj-lt"/>
                        </a:rPr>
                        <a:t> Reduce</a:t>
                      </a:r>
                      <a:r>
                        <a:rPr lang="en-US" sz="2000" baseline="0" dirty="0" smtClean="0">
                          <a:latin typeface="+mj-lt"/>
                        </a:rPr>
                        <a:t> Scope: Shelbyville Road Intersection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$800,000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B*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Reduce Scope: Access Management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$800,000</a:t>
                      </a:r>
                      <a:endParaRPr lang="en-US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C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+mj-lt"/>
                        </a:rPr>
                        <a:t> Revise Design: Eliminate</a:t>
                      </a:r>
                      <a:r>
                        <a:rPr lang="en-US" sz="2000" baseline="0" dirty="0" smtClean="0">
                          <a:latin typeface="+mj-lt"/>
                        </a:rPr>
                        <a:t> east side sidewalk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$75,000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D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+mj-lt"/>
                        </a:rPr>
                        <a:t> Revise Design:</a:t>
                      </a:r>
                      <a:r>
                        <a:rPr lang="en-US" sz="2000" baseline="0" dirty="0" smtClean="0">
                          <a:latin typeface="+mj-lt"/>
                        </a:rPr>
                        <a:t> Urban to rural roadside design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$620,000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+mj-lt"/>
                        </a:rPr>
                        <a:t> Revise Design: Raised to depressed median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$305,000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F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+mj-lt"/>
                        </a:rPr>
                        <a:t> Revise Design: Optimize pavement</a:t>
                      </a:r>
                      <a:r>
                        <a:rPr lang="en-US" sz="2000" baseline="0" dirty="0" smtClean="0">
                          <a:latin typeface="+mj-lt"/>
                        </a:rPr>
                        <a:t> design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TBD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TOTAL COST SAVINGS: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$1,800,000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6502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RESULTS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01800"/>
            <a:ext cx="8305800" cy="40132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2400" dirty="0" smtClean="0">
                <a:latin typeface="+mj-lt"/>
              </a:rPr>
              <a:t>Total Estimated Construction Cost Savings: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7200" dirty="0" smtClean="0">
                <a:solidFill>
                  <a:srgbClr val="000099"/>
                </a:solidFill>
                <a:latin typeface="+mj-lt"/>
              </a:rPr>
              <a:t>$1.8 MILLION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2400" b="1" dirty="0" smtClean="0">
                <a:latin typeface="+mj-lt"/>
              </a:rPr>
              <a:t>New total project </a:t>
            </a:r>
            <a:r>
              <a:rPr lang="en-US" sz="2400" b="1" u="sng" dirty="0" smtClean="0">
                <a:latin typeface="+mj-lt"/>
              </a:rPr>
              <a:t>construction cost</a:t>
            </a:r>
            <a:r>
              <a:rPr lang="en-US" sz="2400" b="1" dirty="0" smtClean="0">
                <a:latin typeface="+mj-lt"/>
              </a:rPr>
              <a:t>: $3.3 million.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3200" b="1" dirty="0" smtClean="0">
                <a:latin typeface="+mj-lt"/>
              </a:rPr>
              <a:t>35% reduction</a:t>
            </a:r>
            <a:endParaRPr lang="en-US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1331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FLEX RESULTS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01800"/>
            <a:ext cx="8305800" cy="40132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2400" dirty="0" smtClean="0">
                <a:latin typeface="+mj-lt"/>
              </a:rPr>
              <a:t>Total Estimated Project Funding Savings: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7200" dirty="0" smtClean="0">
                <a:solidFill>
                  <a:srgbClr val="000099"/>
                </a:solidFill>
                <a:latin typeface="+mj-lt"/>
              </a:rPr>
              <a:t>$8.6 MILLION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2400" b="1" dirty="0" smtClean="0">
                <a:latin typeface="+mj-lt"/>
              </a:rPr>
              <a:t>New total </a:t>
            </a:r>
            <a:r>
              <a:rPr lang="en-US" sz="2400" b="1" u="sng" dirty="0" smtClean="0">
                <a:latin typeface="+mj-lt"/>
              </a:rPr>
              <a:t>project cost</a:t>
            </a:r>
            <a:r>
              <a:rPr lang="en-US" sz="2400" b="1" dirty="0" smtClean="0">
                <a:latin typeface="+mj-lt"/>
              </a:rPr>
              <a:t>: $4.3 million.</a:t>
            </a:r>
          </a:p>
          <a:p>
            <a:pPr marL="0" indent="0" algn="ctr">
              <a:spcAft>
                <a:spcPts val="1800"/>
              </a:spcAft>
              <a:buClr>
                <a:schemeClr val="tx2"/>
              </a:buClr>
              <a:buSzPct val="80000"/>
              <a:buNone/>
            </a:pPr>
            <a:r>
              <a:rPr lang="en-US" sz="3200" b="1" dirty="0" smtClean="0">
                <a:latin typeface="+mj-lt"/>
              </a:rPr>
              <a:t>68% reduction</a:t>
            </a:r>
            <a:endParaRPr lang="en-US" sz="3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08836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305800" cy="914400"/>
          </a:xfrm>
        </p:spPr>
        <p:txBody>
          <a:bodyPr anchor="ctr"/>
          <a:lstStyle/>
          <a:p>
            <a:pPr algn="ctr"/>
            <a:r>
              <a:rPr lang="en-US" sz="4400" dirty="0" smtClean="0"/>
              <a:t>REASONS IT WORKED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524000"/>
            <a:ext cx="8305800" cy="5029200"/>
          </a:xfrm>
        </p:spPr>
        <p:txBody>
          <a:bodyPr anchor="t"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 smtClean="0">
                <a:latin typeface="+mj-lt"/>
              </a:rPr>
              <a:t>Late in project development, but still time to implement changes and stay on schedule.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>
                <a:latin typeface="+mj-lt"/>
              </a:rPr>
              <a:t>S</a:t>
            </a:r>
            <a:r>
              <a:rPr lang="en-US" sz="2600" dirty="0" smtClean="0">
                <a:latin typeface="+mj-lt"/>
              </a:rPr>
              <a:t>cope was reduced, but still meets the purpose and need.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 smtClean="0">
                <a:latin typeface="+mj-lt"/>
              </a:rPr>
              <a:t>Existing rural features in a fully </a:t>
            </a:r>
            <a:r>
              <a:rPr lang="en-US" sz="2600" dirty="0">
                <a:latin typeface="+mj-lt"/>
              </a:rPr>
              <a:t>developed project corridor</a:t>
            </a:r>
            <a:r>
              <a:rPr lang="en-US" sz="2600" dirty="0" smtClean="0">
                <a:latin typeface="+mj-lt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 smtClean="0">
                <a:latin typeface="+mj-lt"/>
              </a:rPr>
              <a:t>Wide existing right of way; No new right of way needed.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 smtClean="0">
                <a:latin typeface="+mj-lt"/>
              </a:rPr>
              <a:t>Minimizes utility impacts.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600" dirty="0" smtClean="0">
                <a:latin typeface="+mj-lt"/>
              </a:rPr>
              <a:t>Design variances.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856488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QUESTIONS/COMMENTS</a:t>
            </a:r>
            <a:endParaRPr lang="en-US" sz="4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1000" r="-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85800"/>
            <a:ext cx="4495800" cy="838200"/>
          </a:xfrm>
          <a:solidFill>
            <a:schemeClr val="bg1">
              <a:lumMod val="95000"/>
            </a:schemeClr>
          </a:solidFill>
          <a:ln w="28575">
            <a:solidFill>
              <a:srgbClr val="663300"/>
            </a:solidFill>
          </a:ln>
        </p:spPr>
        <p:txBody>
          <a:bodyPr/>
          <a:lstStyle/>
          <a:p>
            <a:pPr algn="ctr"/>
            <a:r>
              <a:rPr lang="en-US" dirty="0" smtClean="0"/>
              <a:t>LOCATION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84153"/>
      </p:ext>
    </p:extLst>
  </p:cSld>
  <p:clrMapOvr>
    <a:masterClrMapping/>
  </p:clrMapOvr>
  <p:transition spd="slow" advTm="1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PROJECT HISTORY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latin typeface="+mj-lt"/>
              </a:rPr>
              <a:t>2003 – 2005: </a:t>
            </a:r>
            <a:r>
              <a:rPr lang="en-US" dirty="0" smtClean="0">
                <a:latin typeface="+mj-lt"/>
              </a:rPr>
              <a:t>Original project to widen the </a:t>
            </a:r>
            <a:r>
              <a:rPr lang="en-US" smtClean="0">
                <a:latin typeface="+mj-lt"/>
              </a:rPr>
              <a:t>southbound lane </a:t>
            </a:r>
            <a:r>
              <a:rPr lang="en-US" dirty="0" smtClean="0">
                <a:latin typeface="+mj-lt"/>
              </a:rPr>
              <a:t>from Linn Station to Shelbyville Road (US 60)</a:t>
            </a:r>
            <a:r>
              <a:rPr lang="en-US" b="1" dirty="0" smtClean="0">
                <a:latin typeface="+mj-lt"/>
              </a:rPr>
              <a:t>.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2005: </a:t>
            </a:r>
            <a:r>
              <a:rPr lang="en-US" dirty="0" smtClean="0">
                <a:latin typeface="+mj-lt"/>
              </a:rPr>
              <a:t>Due to high crash rates, Shelbyville Road intersection was added as a Hazard Elimination and Safety Program (HES) project.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2005 – 2007: </a:t>
            </a:r>
            <a:r>
              <a:rPr lang="en-US" dirty="0" smtClean="0">
                <a:latin typeface="+mj-lt"/>
              </a:rPr>
              <a:t>Access management was added and carried through PL&amp;G. A preferred alternate was selected.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2009:</a:t>
            </a:r>
            <a:r>
              <a:rPr lang="en-US" dirty="0" smtClean="0">
                <a:latin typeface="+mj-lt"/>
              </a:rPr>
              <a:t> Practical Solutions were considered and implemented including </a:t>
            </a:r>
            <a:r>
              <a:rPr lang="en-US" smtClean="0">
                <a:latin typeface="+mj-lt"/>
              </a:rPr>
              <a:t>reduced lane </a:t>
            </a:r>
            <a:r>
              <a:rPr lang="en-US" dirty="0" smtClean="0">
                <a:latin typeface="+mj-lt"/>
              </a:rPr>
              <a:t>width, reduced border width, remove curb and gutter in some median areas, remove right </a:t>
            </a:r>
            <a:r>
              <a:rPr lang="en-US" smtClean="0">
                <a:latin typeface="+mj-lt"/>
              </a:rPr>
              <a:t>turn lanes </a:t>
            </a:r>
            <a:r>
              <a:rPr lang="en-US" dirty="0" smtClean="0">
                <a:latin typeface="+mj-lt"/>
              </a:rPr>
              <a:t>and remove west side sidewalks.</a:t>
            </a:r>
          </a:p>
          <a:p>
            <a:pPr>
              <a:buNone/>
            </a:pPr>
            <a:r>
              <a:rPr lang="en-US" b="1" dirty="0" smtClean="0">
                <a:latin typeface="+mj-lt"/>
              </a:rPr>
              <a:t>2009 – 2016: </a:t>
            </a:r>
            <a:r>
              <a:rPr lang="en-US" dirty="0" smtClean="0">
                <a:latin typeface="+mj-lt"/>
              </a:rPr>
              <a:t>On hold due to funding and local officials prioritization/buy-in.</a:t>
            </a:r>
          </a:p>
          <a:p>
            <a:pPr>
              <a:buNone/>
            </a:pPr>
            <a:endParaRPr lang="en-US" dirty="0" smtClean="0">
              <a:latin typeface="+mj-lt"/>
            </a:endParaRPr>
          </a:p>
          <a:p>
            <a:pPr>
              <a:buNone/>
            </a:pP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5394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233"/>
            <a:ext cx="8839200" cy="5244347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432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EXISTING CONDITIONS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570"/>
            <a:ext cx="8229600" cy="175302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C000"/>
                </a:solidFill>
                <a:latin typeface="+mj-lt"/>
              </a:rPr>
              <a:t>EXISTING RURAL TYPICAL SECTION</a:t>
            </a: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C000"/>
                </a:solidFill>
                <a:latin typeface="+mj-lt"/>
              </a:rPr>
              <a:t>FULLY DEVELOPED PROJECT AREA</a:t>
            </a:r>
          </a:p>
          <a:p>
            <a:pPr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C000"/>
                </a:solidFill>
                <a:latin typeface="+mj-lt"/>
              </a:rPr>
              <a:t>WIDE EXISTING RIGHT OF WAY (165’ +)</a:t>
            </a:r>
            <a:endParaRPr lang="en-US" dirty="0" smtClean="0">
              <a:solidFill>
                <a:srgbClr val="FFC000"/>
              </a:solidFill>
              <a:latin typeface="+mj-lt"/>
            </a:endParaRPr>
          </a:p>
          <a:p>
            <a:pPr>
              <a:buNone/>
            </a:pP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5730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EXISTING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/>
        </p:blipFill>
        <p:spPr>
          <a:xfrm>
            <a:off x="273461" y="1676400"/>
            <a:ext cx="8597077" cy="4818888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EXISTING 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b="18914"/>
          <a:stretch/>
        </p:blipFill>
        <p:spPr>
          <a:xfrm>
            <a:off x="283464" y="1600200"/>
            <a:ext cx="8595360" cy="4876800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1825682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EXISTING 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13831"/>
          <a:stretch/>
        </p:blipFill>
        <p:spPr>
          <a:xfrm>
            <a:off x="353365" y="1600200"/>
            <a:ext cx="8437270" cy="4890171"/>
          </a:xfrm>
          <a:prstGeom prst="rect">
            <a:avLst/>
          </a:prstGeom>
          <a:ln w="2540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8631793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PURPOSE AND NEED</a:t>
            </a:r>
            <a:br>
              <a:rPr lang="en-US" sz="4900" dirty="0" smtClean="0"/>
            </a:br>
            <a:r>
              <a:rPr lang="en-US" sz="2000" dirty="0" smtClean="0"/>
              <a:t>from 2008 Categorical Exclusion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580"/>
            <a:ext cx="8229600" cy="47574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+mj-lt"/>
              </a:rPr>
              <a:t>Project Purpose</a:t>
            </a:r>
          </a:p>
          <a:p>
            <a:pPr marL="274320" lvl="2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2400" dirty="0" smtClean="0">
                <a:latin typeface="+mj-lt"/>
              </a:rPr>
              <a:t>Improve safety and reduce congestion in the 1.6 mile section of southbound Hurstbourne Parkway from Linn Station Road to the intersection with US 60.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latin typeface="+mj-lt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+mj-lt"/>
              </a:rPr>
              <a:t>Project Need</a:t>
            </a:r>
          </a:p>
          <a:p>
            <a:pPr marL="274320" lvl="3" indent="0">
              <a:spcBef>
                <a:spcPts val="0"/>
              </a:spcBef>
              <a:buFont typeface="Wingdings 2" pitchFamily="18" charset="2"/>
              <a:buNone/>
            </a:pPr>
            <a:r>
              <a:rPr lang="en-US" sz="2400" dirty="0">
                <a:latin typeface="+mj-lt"/>
              </a:rPr>
              <a:t>The need for this project is demonstrated by </a:t>
            </a:r>
            <a:r>
              <a:rPr lang="en-US" sz="2400" dirty="0" smtClean="0">
                <a:latin typeface="+mj-lt"/>
              </a:rPr>
              <a:t>high traffic volumes, existing </a:t>
            </a:r>
            <a:r>
              <a:rPr lang="en-US" sz="2400" dirty="0">
                <a:latin typeface="+mj-lt"/>
              </a:rPr>
              <a:t>traffic </a:t>
            </a:r>
            <a:r>
              <a:rPr lang="en-US" sz="2400" dirty="0" smtClean="0">
                <a:latin typeface="+mj-lt"/>
              </a:rPr>
              <a:t>congestion (Level of Service F) and high </a:t>
            </a:r>
            <a:r>
              <a:rPr lang="en-US" sz="2400" dirty="0">
                <a:latin typeface="+mj-lt"/>
              </a:rPr>
              <a:t>accident rates in the project </a:t>
            </a:r>
            <a:r>
              <a:rPr lang="en-US" sz="2400" dirty="0" smtClean="0">
                <a:latin typeface="+mj-lt"/>
              </a:rPr>
              <a:t>area. The project is also needed to meet state and local transportation planning goals.</a:t>
            </a:r>
          </a:p>
        </p:txBody>
      </p:sp>
    </p:spTree>
    <p:extLst>
      <p:ext uri="{BB962C8B-B14F-4D97-AF65-F5344CB8AC3E}">
        <p14:creationId xmlns:p14="http://schemas.microsoft.com/office/powerpoint/2010/main" val="19173088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Paul Looney, Travis Thompson, John M. Johnson, Greg Gabbard, Kevin Damron, Keith Damron</Speakers>
    <Year xmlns="b47a5aad-adfb-4dac-9d3f-47090e67d565">2017</Year>
    <Section xmlns="b47a5aad-adfb-4dac-9d3f-47090e67d565">Project Highlights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C8F3B941-9115-43C9-93DE-41F8102C5383}"/>
</file>

<file path=customXml/itemProps2.xml><?xml version="1.0" encoding="utf-8"?>
<ds:datastoreItem xmlns:ds="http://schemas.openxmlformats.org/officeDocument/2006/customXml" ds:itemID="{63A2A6E6-F2AA-443A-9336-629D9EB212A4}"/>
</file>

<file path=customXml/itemProps3.xml><?xml version="1.0" encoding="utf-8"?>
<ds:datastoreItem xmlns:ds="http://schemas.openxmlformats.org/officeDocument/2006/customXml" ds:itemID="{3FB3E5E6-9130-4C3A-B8F0-2B070868F6B3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15071</TotalTime>
  <Words>902</Words>
  <Application>Microsoft Office PowerPoint</Application>
  <PresentationFormat>On-screen Show (4:3)</PresentationFormat>
  <Paragraphs>165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Calisto MT</vt:lpstr>
      <vt:lpstr>Constantia</vt:lpstr>
      <vt:lpstr>Trebuchet MS</vt:lpstr>
      <vt:lpstr>Wingdings</vt:lpstr>
      <vt:lpstr>Wingdings 2</vt:lpstr>
      <vt:lpstr>Flow</vt:lpstr>
      <vt:lpstr>Slate</vt:lpstr>
      <vt:lpstr>PowerPoint Presentation</vt:lpstr>
      <vt:lpstr>2017 KYTC Partnering “Have you been FLEXed, Who’s Next?”</vt:lpstr>
      <vt:lpstr>LOCATION MAP</vt:lpstr>
      <vt:lpstr>PROJECT HISTORY</vt:lpstr>
      <vt:lpstr>EXISTING CONDITIONS</vt:lpstr>
      <vt:lpstr>EXISTING CONDITIONS</vt:lpstr>
      <vt:lpstr>EXISTING CONDITIONS</vt:lpstr>
      <vt:lpstr>EXISTING CONDITIONS</vt:lpstr>
      <vt:lpstr>PURPOSE AND NEED from 2008 Categorical Exclusion</vt:lpstr>
      <vt:lpstr>PowerPoint Presentation</vt:lpstr>
      <vt:lpstr>TRAFFIC</vt:lpstr>
      <vt:lpstr>PowerPoint Presentation</vt:lpstr>
      <vt:lpstr>CRASH STUDY CHANGES</vt:lpstr>
      <vt:lpstr>CRASH STUDY CHANGES</vt:lpstr>
      <vt:lpstr>FLEX PROCESS</vt:lpstr>
      <vt:lpstr>FLEX PROCESS</vt:lpstr>
      <vt:lpstr>FLEX PROCESS</vt:lpstr>
      <vt:lpstr>FLEX PROCESS</vt:lpstr>
      <vt:lpstr>TYPICAL SECTIONS</vt:lpstr>
      <vt:lpstr>EXAMPLE DESIGN COMPARISON</vt:lpstr>
      <vt:lpstr>EXAMPLE DESIGN COMPARISON</vt:lpstr>
      <vt:lpstr>FLEX RESULTS</vt:lpstr>
      <vt:lpstr>FLEX RESULTS</vt:lpstr>
      <vt:lpstr>FLEX RESULTS</vt:lpstr>
      <vt:lpstr>REASONS IT WORKED</vt:lpstr>
      <vt:lpstr>QUESTIONS/COMMENTS</vt:lpstr>
    </vt:vector>
  </TitlesOfParts>
  <Company>GRW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You've Been Flexed</dc:title>
  <dc:creator>ggabbard</dc:creator>
  <cp:lastModifiedBy>Smith, Alex A (KYTC)</cp:lastModifiedBy>
  <cp:revision>620</cp:revision>
  <dcterms:created xsi:type="dcterms:W3CDTF">2012-04-17T18:29:14Z</dcterms:created>
  <dcterms:modified xsi:type="dcterms:W3CDTF">2017-08-15T11:48:58Z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